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8" r:id="rId4"/>
    <p:sldId id="257" r:id="rId5"/>
    <p:sldId id="259" r:id="rId6"/>
    <p:sldId id="260" r:id="rId7"/>
    <p:sldId id="269" r:id="rId8"/>
    <p:sldId id="266" r:id="rId9"/>
    <p:sldId id="270" r:id="rId10"/>
    <p:sldId id="271" r:id="rId11"/>
    <p:sldId id="263" r:id="rId12"/>
    <p:sldId id="262" r:id="rId13"/>
    <p:sldId id="265" r:id="rId14"/>
    <p:sldId id="264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9E4E9E5-08BC-44FD-9305-6B04FA2BE3E1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967076C-7108-4C46-BA92-9A7129873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E9E5-08BC-44FD-9305-6B04FA2BE3E1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076C-7108-4C46-BA92-9A7129873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E9E5-08BC-44FD-9305-6B04FA2BE3E1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076C-7108-4C46-BA92-9A7129873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E9E5-08BC-44FD-9305-6B04FA2BE3E1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076C-7108-4C46-BA92-9A7129873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E9E5-08BC-44FD-9305-6B04FA2BE3E1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076C-7108-4C46-BA92-9A7129873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E9E5-08BC-44FD-9305-6B04FA2BE3E1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076C-7108-4C46-BA92-9A7129873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E4E9E5-08BC-44FD-9305-6B04FA2BE3E1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67076C-7108-4C46-BA92-9A71298733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9E4E9E5-08BC-44FD-9305-6B04FA2BE3E1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967076C-7108-4C46-BA92-9A7129873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E9E5-08BC-44FD-9305-6B04FA2BE3E1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076C-7108-4C46-BA92-9A7129873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E9E5-08BC-44FD-9305-6B04FA2BE3E1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076C-7108-4C46-BA92-9A7129873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E9E5-08BC-44FD-9305-6B04FA2BE3E1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076C-7108-4C46-BA92-9A7129873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9E4E9E5-08BC-44FD-9305-6B04FA2BE3E1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967076C-7108-4C46-BA92-9A7129873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4/16/2011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Be able to describe how hydrogen bonding is responsible for cohesion, adhesion, surface tension, and high specific heat of water</a:t>
            </a:r>
          </a:p>
          <a:p>
            <a:r>
              <a:rPr lang="en-US" dirty="0" smtClean="0"/>
              <a:t>Warm-Up: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Draw a water molecule and label the positively charged region and the negatively charged region.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Surface tension, a well-known property of water, is explained by cohesion</a:t>
            </a:r>
          </a:p>
          <a:p>
            <a:r>
              <a:rPr lang="en-US" dirty="0" smtClean="0"/>
              <a:t>The “tension” comes from water molecules sticking to one another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Hydrogen bonding!</a:t>
            </a:r>
          </a:p>
          <a:p>
            <a:r>
              <a:rPr lang="en-US" dirty="0" smtClean="0"/>
              <a:t>This is why you get a “dome” on the penny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90600"/>
            <a:ext cx="760258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667000"/>
            <a:ext cx="4343400" cy="395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Detergents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821936"/>
          </a:xfrm>
        </p:spPr>
        <p:txBody>
          <a:bodyPr>
            <a:normAutofit/>
          </a:bodyPr>
          <a:lstStyle/>
          <a:p>
            <a:r>
              <a:rPr lang="en-US" dirty="0" smtClean="0"/>
              <a:t>Soap reduces surface tension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non-polar tail of the molecule is described as </a:t>
            </a:r>
            <a:r>
              <a:rPr lang="en-US" b="1" u="sng" dirty="0" smtClean="0">
                <a:solidFill>
                  <a:schemeClr val="tx1"/>
                </a:solidFill>
              </a:rPr>
              <a:t>hydrophobic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Does not like water!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polar head of the molecule is described as </a:t>
            </a:r>
            <a:r>
              <a:rPr lang="en-US" b="1" u="sng" dirty="0" smtClean="0">
                <a:solidFill>
                  <a:schemeClr val="tx1"/>
                </a:solidFill>
              </a:rPr>
              <a:t>hydrophilic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Likes water!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838200"/>
            <a:ext cx="5591175" cy="5323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04800" y="762000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polar water molecules surround the ions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050536"/>
          </a:xfrm>
        </p:spPr>
        <p:txBody>
          <a:bodyPr>
            <a:normAutofit/>
          </a:bodyPr>
          <a:lstStyle/>
          <a:p>
            <a:r>
              <a:rPr lang="en-US" dirty="0" smtClean="0"/>
              <a:t>Water has negative and positive charge, and so does salt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This means that the water can interact with the salt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Iodine has no charge, so it does not dissolve in water</a:t>
            </a:r>
          </a:p>
          <a:p>
            <a:r>
              <a:rPr lang="en-US" dirty="0" smtClean="0"/>
              <a:t>Oil is non-polar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Oil has no charges, so it cannot interact with salt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Heating Up Slowly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heats up much more slowly than most liquids</a:t>
            </a:r>
          </a:p>
          <a:p>
            <a:r>
              <a:rPr lang="en-US" dirty="0" smtClean="0"/>
              <a:t>It takes considerably more energy to get water to 100</a:t>
            </a:r>
            <a:r>
              <a:rPr lang="en-US" i="1" dirty="0" smtClean="0"/>
              <a:t>°</a:t>
            </a:r>
            <a:r>
              <a:rPr lang="en-US" dirty="0" smtClean="0"/>
              <a:t>C than it does to get oil to 100°C</a:t>
            </a:r>
          </a:p>
          <a:p>
            <a:r>
              <a:rPr lang="en-US" dirty="0" smtClean="0"/>
              <a:t>The amount of energy required to increase the temperature of a substance by one degree is called </a:t>
            </a:r>
            <a:r>
              <a:rPr lang="en-US" b="1" u="sng" dirty="0" smtClean="0"/>
              <a:t>specific heat</a:t>
            </a:r>
          </a:p>
          <a:p>
            <a:r>
              <a:rPr lang="en-US" dirty="0" smtClean="0"/>
              <a:t>Water has a remarkably high specific heat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Heat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Water’s high specific heat is explained by the hydrogen bonds</a:t>
            </a:r>
          </a:p>
          <a:p>
            <a:r>
              <a:rPr lang="en-US" dirty="0" smtClean="0"/>
              <a:t>Although one hydrogen bond is relatively weak, remember that many of them together are strong</a:t>
            </a:r>
          </a:p>
          <a:p>
            <a:r>
              <a:rPr lang="en-US" dirty="0" smtClean="0"/>
              <a:t>Heating up water requires breaking up those hydrogen bonds, which takes a lot of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Properties of Water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ydrogen bo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763235"/>
            <a:ext cx="5562600" cy="56656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“Hydrogen bonds kept it together”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Hydrogen bonds are the key to water’s unusual behavior</a:t>
            </a:r>
          </a:p>
          <a:p>
            <a:r>
              <a:rPr lang="en-US" dirty="0" smtClean="0"/>
              <a:t>Water is polar—one part has a negative charge and one part has a positive charge</a:t>
            </a:r>
          </a:p>
          <a:p>
            <a:r>
              <a:rPr lang="en-US" sz="2700" dirty="0" smtClean="0"/>
              <a:t>Opposites attract!</a:t>
            </a:r>
          </a:p>
          <a:p>
            <a:r>
              <a:rPr lang="en-US" sz="2700" dirty="0" smtClean="0"/>
              <a:t>Hydrogen bonding occurs between the negatively charged oxygen of one molecule and the positively charged hydrogen of another water molecule</a:t>
            </a:r>
          </a:p>
          <a:p>
            <a:pPr lvl="1">
              <a:buNone/>
            </a:pPr>
            <a:endParaRPr lang="en-US" sz="2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“Water bunched together”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molecules stick to one another!</a:t>
            </a:r>
          </a:p>
          <a:p>
            <a:r>
              <a:rPr lang="en-US" b="1" u="sng" dirty="0" smtClean="0"/>
              <a:t>Cohesion</a:t>
            </a:r>
            <a:r>
              <a:rPr lang="en-US" dirty="0" smtClean="0"/>
              <a:t> is the word used to describe this property of water</a:t>
            </a:r>
          </a:p>
          <a:p>
            <a:r>
              <a:rPr lang="en-US" dirty="0" smtClean="0"/>
              <a:t>Cohesion is brought to you by hydrogen bonding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Liquid Stuck to the Glass”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can stick to some surfaces</a:t>
            </a:r>
          </a:p>
          <a:p>
            <a:r>
              <a:rPr lang="en-US" b="1" u="sng" dirty="0" smtClean="0"/>
              <a:t>Adhesion</a:t>
            </a:r>
            <a:r>
              <a:rPr lang="en-US" dirty="0" smtClean="0"/>
              <a:t> is the word used to describe this property of water</a:t>
            </a:r>
          </a:p>
          <a:p>
            <a:r>
              <a:rPr lang="en-US" dirty="0" smtClean="0"/>
              <a:t>The surface of glass contains positive and negative charges, so w</a:t>
            </a:r>
            <a:r>
              <a:rPr lang="en-US" sz="2800" dirty="0" smtClean="0">
                <a:solidFill>
                  <a:schemeClr val="tx1"/>
                </a:solidFill>
              </a:rPr>
              <a:t>ater molecules can </a:t>
            </a:r>
            <a:r>
              <a:rPr lang="en-US" sz="2800" b="1" u="sng" dirty="0" smtClean="0">
                <a:solidFill>
                  <a:schemeClr val="tx1"/>
                </a:solidFill>
              </a:rPr>
              <a:t>adhere</a:t>
            </a:r>
            <a:r>
              <a:rPr lang="en-US" sz="2800" dirty="0" smtClean="0">
                <a:solidFill>
                  <a:schemeClr val="tx1"/>
                </a:solidFill>
              </a:rPr>
              <a:t> to glass</a:t>
            </a:r>
          </a:p>
          <a:p>
            <a:pPr>
              <a:buNone/>
            </a:pPr>
            <a:endParaRPr lang="en-US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2412" y="1828800"/>
            <a:ext cx="8389056" cy="44196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Slide, Wax Paper, and Capillary Tube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/>
          </a:bodyPr>
          <a:lstStyle/>
          <a:p>
            <a:r>
              <a:rPr lang="en-US" dirty="0" smtClean="0"/>
              <a:t>As we’ve already learned, water adheres to glass</a:t>
            </a:r>
          </a:p>
          <a:p>
            <a:pPr lvl="1"/>
            <a:r>
              <a:rPr lang="en-US" sz="2700" dirty="0" smtClean="0">
                <a:solidFill>
                  <a:schemeClr val="tx1"/>
                </a:solidFill>
              </a:rPr>
              <a:t>The water “spreads” and “climbs”—the climbing is called </a:t>
            </a:r>
            <a:r>
              <a:rPr lang="en-US" sz="2700" b="1" u="sng" dirty="0" smtClean="0">
                <a:solidFill>
                  <a:schemeClr val="tx1"/>
                </a:solidFill>
              </a:rPr>
              <a:t>capillary action</a:t>
            </a:r>
          </a:p>
          <a:p>
            <a:r>
              <a:rPr lang="en-US" dirty="0" smtClean="0"/>
              <a:t>Water does not adhere to wax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sz="2700" dirty="0" smtClean="0">
                <a:solidFill>
                  <a:schemeClr val="tx1"/>
                </a:solidFill>
              </a:rPr>
              <a:t>The wax molecules do not interact with the water molecules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 r="17690"/>
          <a:stretch>
            <a:fillRect/>
          </a:stretch>
        </p:blipFill>
        <p:spPr>
          <a:xfrm>
            <a:off x="381000" y="2820904"/>
            <a:ext cx="8399206" cy="17129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571</TotalTime>
  <Words>457</Words>
  <Application>Microsoft Office PowerPoint</Application>
  <PresentationFormat>On-screen Show (4:3)</PresentationFormat>
  <Paragraphs>51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4/16/2011</vt:lpstr>
      <vt:lpstr>Properties of Water</vt:lpstr>
      <vt:lpstr>Slide 3</vt:lpstr>
      <vt:lpstr>“Hydrogen bonds kept it together”</vt:lpstr>
      <vt:lpstr>“Water bunched together”</vt:lpstr>
      <vt:lpstr>“The Liquid Stuck to the Glass”</vt:lpstr>
      <vt:lpstr>Glass</vt:lpstr>
      <vt:lpstr>The Slide, Wax Paper, and Capillary Tube</vt:lpstr>
      <vt:lpstr>Slide 9</vt:lpstr>
      <vt:lpstr>Surface Tension</vt:lpstr>
      <vt:lpstr>Slide 11</vt:lpstr>
      <vt:lpstr>Detergents</vt:lpstr>
      <vt:lpstr>Slide 13</vt:lpstr>
      <vt:lpstr>Solutions</vt:lpstr>
      <vt:lpstr>Heating Up Slowly</vt:lpstr>
      <vt:lpstr>Specific Heat (cont.)</vt:lpstr>
    </vt:vector>
  </TitlesOfParts>
  <Company>Howard County Public School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Water</dc:title>
  <dc:creator>.</dc:creator>
  <cp:lastModifiedBy>.</cp:lastModifiedBy>
  <cp:revision>34</cp:revision>
  <dcterms:created xsi:type="dcterms:W3CDTF">2011-09-18T01:54:39Z</dcterms:created>
  <dcterms:modified xsi:type="dcterms:W3CDTF">2012-04-17T12:26:04Z</dcterms:modified>
</cp:coreProperties>
</file>