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59E32-01E9-4725-9B79-4492517B0AF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4051B-2DA5-45EE-B7E7-EA4BEE3AF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5366FA8-B41A-43E5-A260-185B88FE5BF5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DC111-4FE5-4016-8538-80106BCE2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6FA8-B41A-43E5-A260-185B88FE5BF5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111-4FE5-4016-8538-80106BCE2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5366FA8-B41A-43E5-A260-185B88FE5BF5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F1DC111-4FE5-4016-8538-80106BCE2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6FA8-B41A-43E5-A260-185B88FE5BF5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1DC111-4FE5-4016-8538-80106BCE28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6FA8-B41A-43E5-A260-185B88FE5BF5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F1DC111-4FE5-4016-8538-80106BCE28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366FA8-B41A-43E5-A260-185B88FE5BF5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1DC111-4FE5-4016-8538-80106BCE28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366FA8-B41A-43E5-A260-185B88FE5BF5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1DC111-4FE5-4016-8538-80106BCE28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6FA8-B41A-43E5-A260-185B88FE5BF5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1DC111-4FE5-4016-8538-80106BCE2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6FA8-B41A-43E5-A260-185B88FE5BF5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DC111-4FE5-4016-8538-80106BCE2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6FA8-B41A-43E5-A260-185B88FE5BF5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1DC111-4FE5-4016-8538-80106BCE28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5366FA8-B41A-43E5-A260-185B88FE5BF5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F1DC111-4FE5-4016-8538-80106BCE28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366FA8-B41A-43E5-A260-185B88FE5BF5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1DC111-4FE5-4016-8538-80106BCE2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Cycles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4061910" cy="799064"/>
          </a:xfrm>
        </p:spPr>
        <p:txBody>
          <a:bodyPr/>
          <a:lstStyle/>
          <a:p>
            <a:r>
              <a:rPr lang="en-US" b="1" dirty="0" smtClean="0"/>
              <a:t>Nitrogen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76962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Organisms need nitrogen (N) to make protein</a:t>
            </a:r>
            <a:endParaRPr lang="en-US" sz="2800" dirty="0"/>
          </a:p>
          <a:p>
            <a:r>
              <a:rPr lang="en-US" sz="2800" dirty="0" smtClean="0"/>
              <a:t>Nitrogen exists in nature in many different forms</a:t>
            </a:r>
          </a:p>
          <a:p>
            <a:r>
              <a:rPr lang="en-US" sz="2800" dirty="0" smtClean="0"/>
              <a:t>Free nitrogen in the atmosphere is N</a:t>
            </a:r>
            <a:r>
              <a:rPr lang="en-US" sz="2800" baseline="-25000" dirty="0" smtClean="0"/>
              <a:t>2</a:t>
            </a:r>
          </a:p>
          <a:p>
            <a:pPr lvl="1"/>
            <a:r>
              <a:rPr lang="en-US" sz="2400" dirty="0" smtClean="0"/>
              <a:t>Makes up about 70% of the atmosphere</a:t>
            </a:r>
          </a:p>
          <a:p>
            <a:pPr lvl="1"/>
            <a:r>
              <a:rPr lang="en-US" sz="2400" dirty="0" smtClean="0"/>
              <a:t>Most organisms cannot use free nitrogen</a:t>
            </a:r>
          </a:p>
          <a:p>
            <a:r>
              <a:rPr lang="en-US" sz="2600" dirty="0" smtClean="0"/>
              <a:t>Ammonia is NH</a:t>
            </a:r>
            <a:r>
              <a:rPr lang="en-US" sz="2600" baseline="-25000" dirty="0"/>
              <a:t>3</a:t>
            </a:r>
            <a:endParaRPr lang="en-US" sz="2600" baseline="-25000" dirty="0" smtClean="0"/>
          </a:p>
          <a:p>
            <a:r>
              <a:rPr lang="en-US" sz="2600" dirty="0" smtClean="0"/>
              <a:t>Nitrate is NO</a:t>
            </a:r>
            <a:r>
              <a:rPr lang="en-US" sz="2600" baseline="-25000" dirty="0" smtClean="0"/>
              <a:t>3</a:t>
            </a:r>
          </a:p>
          <a:p>
            <a:r>
              <a:rPr lang="en-US" sz="2600" dirty="0" smtClean="0"/>
              <a:t>Plants can use ammonia and nitrate</a:t>
            </a:r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64536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4214310" cy="72286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Nitrogen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848600" cy="48006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Nitrogen </a:t>
            </a:r>
            <a:r>
              <a:rPr lang="en-US" sz="2800" b="1" u="sng" dirty="0"/>
              <a:t>fixation</a:t>
            </a:r>
            <a:r>
              <a:rPr lang="en-US" sz="2800" dirty="0"/>
              <a:t>:  turning free nitrogen into usable molecules, like </a:t>
            </a:r>
            <a:r>
              <a:rPr lang="en-US" sz="2800" dirty="0" smtClean="0"/>
              <a:t>ammonia </a:t>
            </a:r>
            <a:r>
              <a:rPr lang="en-US" sz="2800" dirty="0"/>
              <a:t>(</a:t>
            </a:r>
            <a:r>
              <a:rPr lang="en-US" sz="2800" dirty="0" smtClean="0"/>
              <a:t>NH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 </a:t>
            </a:r>
            <a:r>
              <a:rPr lang="en-US" sz="2800" dirty="0"/>
              <a:t>and nitrate (NO</a:t>
            </a:r>
            <a:r>
              <a:rPr lang="en-US" sz="2800" baseline="-25000" dirty="0"/>
              <a:t>3</a:t>
            </a:r>
            <a:r>
              <a:rPr lang="en-US" sz="2800" dirty="0"/>
              <a:t>)</a:t>
            </a:r>
          </a:p>
          <a:p>
            <a:pPr lvl="1"/>
            <a:r>
              <a:rPr lang="en-US" sz="2400" dirty="0"/>
              <a:t>Usually done by bacteria in the soil</a:t>
            </a:r>
          </a:p>
          <a:p>
            <a:pPr lvl="1"/>
            <a:r>
              <a:rPr lang="en-US" sz="2400" dirty="0"/>
              <a:t>Plants will use the </a:t>
            </a:r>
            <a:r>
              <a:rPr lang="en-US" sz="2400" dirty="0" smtClean="0"/>
              <a:t>nitrogen compounds </a:t>
            </a:r>
            <a:r>
              <a:rPr lang="en-US" sz="2400" dirty="0"/>
              <a:t>from the soil</a:t>
            </a:r>
          </a:p>
          <a:p>
            <a:pPr lvl="1"/>
            <a:r>
              <a:rPr lang="en-US" sz="2400" dirty="0"/>
              <a:t>Consumers get the nitrogen </a:t>
            </a:r>
            <a:r>
              <a:rPr lang="en-US" sz="2400" dirty="0" smtClean="0"/>
              <a:t>compounds from </a:t>
            </a:r>
            <a:r>
              <a:rPr lang="en-US" sz="2400" dirty="0"/>
              <a:t>producers</a:t>
            </a:r>
          </a:p>
          <a:p>
            <a:pPr lvl="1"/>
            <a:r>
              <a:rPr lang="en-US" sz="2400" b="1" dirty="0" err="1" smtClean="0"/>
              <a:t>Denitrification</a:t>
            </a:r>
            <a:r>
              <a:rPr lang="en-US" sz="2400" b="1" dirty="0" smtClean="0"/>
              <a:t>: </a:t>
            </a:r>
            <a:r>
              <a:rPr lang="en-US" sz="2400" dirty="0" smtClean="0"/>
              <a:t>Decomposers </a:t>
            </a:r>
            <a:r>
              <a:rPr lang="en-US" sz="2400" dirty="0"/>
              <a:t>break down the nitrogen </a:t>
            </a:r>
            <a:r>
              <a:rPr lang="en-US" sz="2400" dirty="0" smtClean="0"/>
              <a:t>compounds and </a:t>
            </a:r>
            <a:r>
              <a:rPr lang="en-US" sz="2400" dirty="0"/>
              <a:t>place </a:t>
            </a:r>
            <a:r>
              <a:rPr lang="en-US" sz="2400" dirty="0" smtClean="0"/>
              <a:t>free nitrogen </a:t>
            </a:r>
            <a:r>
              <a:rPr lang="en-US" sz="2400" dirty="0"/>
              <a:t>back into the atmosphere or </a:t>
            </a:r>
            <a:r>
              <a:rPr lang="en-US" sz="2400" dirty="0" smtClean="0"/>
              <a:t>soil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97521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38200"/>
            <a:ext cx="7696200" cy="5486400"/>
          </a:xfrm>
        </p:spPr>
      </p:pic>
    </p:spTree>
    <p:extLst>
      <p:ext uri="{BB962C8B-B14F-4D97-AF65-F5344CB8AC3E}">
        <p14:creationId xmlns="" xmlns:p14="http://schemas.microsoft.com/office/powerpoint/2010/main" val="83902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Carbon Dioxide and Oxygen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620000" cy="4038600"/>
          </a:xfrm>
        </p:spPr>
        <p:txBody>
          <a:bodyPr>
            <a:normAutofit/>
          </a:bodyPr>
          <a:lstStyle/>
          <a:p>
            <a:r>
              <a:rPr lang="en-US" sz="2800" dirty="0"/>
              <a:t>CO</a:t>
            </a:r>
            <a:r>
              <a:rPr lang="en-US" sz="2800" baseline="-25000" dirty="0"/>
              <a:t>2</a:t>
            </a:r>
            <a:r>
              <a:rPr lang="en-US" sz="2800" dirty="0"/>
              <a:t> and O</a:t>
            </a:r>
            <a:r>
              <a:rPr lang="en-US" sz="2800" baseline="-25000" dirty="0"/>
              <a:t>2</a:t>
            </a:r>
            <a:r>
              <a:rPr lang="en-US" sz="2800" dirty="0"/>
              <a:t> are found in Earth’s </a:t>
            </a:r>
            <a:r>
              <a:rPr lang="en-US" sz="2800" dirty="0" smtClean="0"/>
              <a:t>atmosphere</a:t>
            </a:r>
          </a:p>
          <a:p>
            <a:r>
              <a:rPr lang="en-US" sz="2800" dirty="0" smtClean="0"/>
              <a:t>Plants </a:t>
            </a:r>
            <a:r>
              <a:rPr lang="en-US" sz="2800" dirty="0"/>
              <a:t>take in CO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smtClean="0"/>
              <a:t>during </a:t>
            </a:r>
            <a:r>
              <a:rPr lang="en-US" sz="2800" dirty="0"/>
              <a:t>photosynthesis and </a:t>
            </a:r>
            <a:r>
              <a:rPr lang="en-US" sz="2800" dirty="0" smtClean="0"/>
              <a:t>release </a:t>
            </a:r>
            <a:r>
              <a:rPr lang="en-US" sz="2800" dirty="0"/>
              <a:t>O</a:t>
            </a:r>
            <a:r>
              <a:rPr lang="en-US" sz="2800" baseline="-25000" dirty="0"/>
              <a:t>2</a:t>
            </a:r>
          </a:p>
          <a:p>
            <a:r>
              <a:rPr lang="en-US" sz="2800" dirty="0"/>
              <a:t>Animals take in O</a:t>
            </a:r>
            <a:r>
              <a:rPr lang="en-US" sz="2800" baseline="-25000" dirty="0"/>
              <a:t>2</a:t>
            </a:r>
            <a:r>
              <a:rPr lang="en-US" sz="2800" dirty="0"/>
              <a:t> during cellular respiration and release CO</a:t>
            </a:r>
            <a:r>
              <a:rPr lang="en-US" sz="2800" baseline="-25000" dirty="0"/>
              <a:t>2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4444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024744" cy="87526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Carbon Dioxide and Oxygen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239000" cy="4267200"/>
          </a:xfrm>
        </p:spPr>
        <p:txBody>
          <a:bodyPr>
            <a:noAutofit/>
          </a:bodyPr>
          <a:lstStyle/>
          <a:p>
            <a:r>
              <a:rPr lang="en-US" sz="2800" dirty="0"/>
              <a:t>Plants “breathe” the CO</a:t>
            </a:r>
            <a:r>
              <a:rPr lang="en-US" sz="2800" baseline="-25000" dirty="0"/>
              <a:t>2</a:t>
            </a:r>
            <a:r>
              <a:rPr lang="en-US" sz="2800" dirty="0"/>
              <a:t> that animals release, and animals breathe the O</a:t>
            </a:r>
            <a:r>
              <a:rPr lang="en-US" sz="2800" baseline="-25000" dirty="0"/>
              <a:t>2</a:t>
            </a:r>
            <a:r>
              <a:rPr lang="en-US" sz="2800" dirty="0"/>
              <a:t> that plants release</a:t>
            </a:r>
          </a:p>
          <a:p>
            <a:r>
              <a:rPr lang="en-US" sz="2800" dirty="0"/>
              <a:t>Decomposers break down dead </a:t>
            </a:r>
            <a:r>
              <a:rPr lang="en-US" sz="2800" dirty="0" smtClean="0"/>
              <a:t>organisms </a:t>
            </a:r>
            <a:r>
              <a:rPr lang="en-US" sz="2800" dirty="0"/>
              <a:t>and release carbon back into the earth</a:t>
            </a:r>
          </a:p>
          <a:p>
            <a:r>
              <a:rPr lang="en-US" sz="2800" dirty="0"/>
              <a:t>Burning fuel, fires, and volcanoes also put c</a:t>
            </a:r>
            <a:r>
              <a:rPr lang="en-US" sz="2800" dirty="0" smtClean="0"/>
              <a:t>arbon dioxide back </a:t>
            </a:r>
            <a:r>
              <a:rPr lang="en-US" sz="2800" dirty="0"/>
              <a:t>into the atmosphere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02304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939"/>
          <a:stretch/>
        </p:blipFill>
        <p:spPr>
          <a:xfrm>
            <a:off x="838200" y="762000"/>
            <a:ext cx="6168571" cy="4391891"/>
          </a:xfrm>
        </p:spPr>
      </p:pic>
      <p:sp>
        <p:nvSpPr>
          <p:cNvPr id="6" name="TextBox 5"/>
          <p:cNvSpPr txBox="1"/>
          <p:nvPr/>
        </p:nvSpPr>
        <p:spPr>
          <a:xfrm>
            <a:off x="5715000" y="5206333"/>
            <a:ext cx="2743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Cellular respiration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1494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609600" y="990600"/>
            <a:ext cx="7772400" cy="2114729"/>
            <a:chOff x="609600" y="990600"/>
            <a:chExt cx="7772400" cy="2114729"/>
          </a:xfrm>
        </p:grpSpPr>
        <p:sp>
          <p:nvSpPr>
            <p:cNvPr id="4" name="TextBox 3"/>
            <p:cNvSpPr txBox="1"/>
            <p:nvPr/>
          </p:nvSpPr>
          <p:spPr>
            <a:xfrm>
              <a:off x="990600" y="990600"/>
              <a:ext cx="7086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92D050"/>
                  </a:solidFill>
                </a:rPr>
                <a:t>C</a:t>
              </a:r>
              <a:r>
                <a:rPr lang="en-US" sz="2800" dirty="0" smtClean="0"/>
                <a:t>O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 + H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O + light energy </a:t>
              </a:r>
              <a:r>
                <a:rPr lang="en-US" sz="2800" dirty="0" smtClean="0">
                  <a:sym typeface="Wingdings" pitchFamily="2" charset="2"/>
                </a:rPr>
                <a:t> </a:t>
              </a:r>
              <a:r>
                <a:rPr lang="en-US" sz="2800" b="1" dirty="0" smtClean="0">
                  <a:solidFill>
                    <a:srgbClr val="92D050"/>
                  </a:solidFill>
                </a:rPr>
                <a:t>C</a:t>
              </a:r>
              <a:r>
                <a:rPr lang="en-US" sz="2800" baseline="-25000" dirty="0" smtClean="0">
                  <a:sym typeface="Wingdings" pitchFamily="2" charset="2"/>
                </a:rPr>
                <a:t>6</a:t>
              </a:r>
              <a:r>
                <a:rPr lang="en-US" sz="2800" dirty="0" smtClean="0">
                  <a:sym typeface="Wingdings" pitchFamily="2" charset="2"/>
                </a:rPr>
                <a:t>H</a:t>
              </a:r>
              <a:r>
                <a:rPr lang="en-US" sz="2800" baseline="-25000" dirty="0" smtClean="0">
                  <a:sym typeface="Wingdings" pitchFamily="2" charset="2"/>
                </a:rPr>
                <a:t>12</a:t>
              </a:r>
              <a:r>
                <a:rPr lang="en-US" sz="2800" dirty="0" smtClean="0">
                  <a:sym typeface="Wingdings" pitchFamily="2" charset="2"/>
                </a:rPr>
                <a:t>O</a:t>
              </a:r>
              <a:r>
                <a:rPr lang="en-US" sz="2800" baseline="-25000" dirty="0" smtClean="0">
                  <a:sym typeface="Wingdings" pitchFamily="2" charset="2"/>
                </a:rPr>
                <a:t>6</a:t>
              </a:r>
              <a:r>
                <a:rPr lang="en-US" sz="2800" dirty="0" smtClean="0">
                  <a:sym typeface="Wingdings" pitchFamily="2" charset="2"/>
                </a:rPr>
                <a:t> + O</a:t>
              </a:r>
              <a:r>
                <a:rPr lang="en-US" sz="2800" baseline="-25000" dirty="0" smtClean="0">
                  <a:sym typeface="Wingdings" pitchFamily="2" charset="2"/>
                </a:rPr>
                <a:t>2</a:t>
              </a:r>
              <a:endParaRPr lang="en-US" sz="2800" baseline="-250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1143000" y="1676400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09600" y="1981200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Carbon dioxide</a:t>
              </a:r>
              <a:endParaRPr lang="en-US" sz="2400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286794" y="1751806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981200" y="20574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Water</a:t>
              </a:r>
              <a:endParaRPr lang="en-US" sz="2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5639594" y="1675606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800600" y="1905000"/>
              <a:ext cx="2133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Glucose</a:t>
              </a:r>
              <a:br>
                <a:rPr lang="en-US" sz="2400" dirty="0" smtClean="0"/>
              </a:br>
              <a:r>
                <a:rPr lang="en-US" sz="2400" dirty="0" smtClean="0"/>
                <a:t>(sugar; food source)</a:t>
              </a:r>
              <a:endParaRPr lang="en-US" sz="2400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7087394" y="1751806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20574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Oxygen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81000" y="228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Photosynthesis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3352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Cellular Respiration</a:t>
            </a:r>
            <a:endParaRPr lang="en-US" sz="36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228600" y="4114800"/>
            <a:ext cx="8686800" cy="2343329"/>
            <a:chOff x="228600" y="4114800"/>
            <a:chExt cx="8686800" cy="2343329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4114800"/>
              <a:ext cx="8458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92D050"/>
                  </a:solidFill>
                </a:rPr>
                <a:t>C</a:t>
              </a:r>
              <a:r>
                <a:rPr lang="en-US" sz="3200" baseline="-25000" dirty="0" smtClean="0">
                  <a:sym typeface="Wingdings" pitchFamily="2" charset="2"/>
                </a:rPr>
                <a:t>6</a:t>
              </a:r>
              <a:r>
                <a:rPr lang="en-US" sz="3200" dirty="0" smtClean="0">
                  <a:sym typeface="Wingdings" pitchFamily="2" charset="2"/>
                </a:rPr>
                <a:t>H</a:t>
              </a:r>
              <a:r>
                <a:rPr lang="en-US" sz="3200" baseline="-25000" dirty="0" smtClean="0">
                  <a:sym typeface="Wingdings" pitchFamily="2" charset="2"/>
                </a:rPr>
                <a:t>12</a:t>
              </a:r>
              <a:r>
                <a:rPr lang="en-US" sz="3200" dirty="0" smtClean="0">
                  <a:sym typeface="Wingdings" pitchFamily="2" charset="2"/>
                </a:rPr>
                <a:t>O</a:t>
              </a:r>
              <a:r>
                <a:rPr lang="en-US" sz="3200" baseline="-25000" dirty="0" smtClean="0">
                  <a:sym typeface="Wingdings" pitchFamily="2" charset="2"/>
                </a:rPr>
                <a:t>6</a:t>
              </a:r>
              <a:r>
                <a:rPr lang="en-US" sz="3200" dirty="0" smtClean="0">
                  <a:sym typeface="Wingdings" pitchFamily="2" charset="2"/>
                </a:rPr>
                <a:t> + O</a:t>
              </a:r>
              <a:r>
                <a:rPr lang="en-US" sz="3200" baseline="-25000" dirty="0" smtClean="0">
                  <a:sym typeface="Wingdings" pitchFamily="2" charset="2"/>
                </a:rPr>
                <a:t>2 </a:t>
              </a:r>
              <a:r>
                <a:rPr lang="en-US" sz="3200" dirty="0" smtClean="0">
                  <a:sym typeface="Wingdings" pitchFamily="2" charset="2"/>
                </a:rPr>
                <a:t></a:t>
              </a:r>
              <a:r>
                <a:rPr lang="en-US" sz="3200" baseline="-25000" dirty="0" smtClean="0">
                  <a:sym typeface="Wingdings" pitchFamily="2" charset="2"/>
                </a:rPr>
                <a:t> </a:t>
              </a:r>
              <a:r>
                <a:rPr lang="en-US" sz="3200" b="1" dirty="0" smtClean="0">
                  <a:solidFill>
                    <a:srgbClr val="92D050"/>
                  </a:solidFill>
                </a:rPr>
                <a:t>C</a:t>
              </a:r>
              <a:r>
                <a:rPr lang="en-US" sz="3200" dirty="0" smtClean="0"/>
                <a:t>O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 + H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O + energy</a:t>
              </a:r>
              <a:endParaRPr lang="en-US" sz="3200" baseline="-25000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915194" y="4952206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28600" y="5257800"/>
              <a:ext cx="2133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Glucose</a:t>
              </a:r>
              <a:br>
                <a:rPr lang="en-US" sz="2400" dirty="0" smtClean="0"/>
              </a:br>
              <a:r>
                <a:rPr lang="en-US" sz="2400" dirty="0" smtClean="0"/>
                <a:t>(sugar; food source)</a:t>
              </a:r>
              <a:endParaRPr lang="en-US" sz="24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5400000" flipH="1" flipV="1">
              <a:off x="2515394" y="5028406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057400" y="5410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Oxygen</a:t>
              </a:r>
              <a:endParaRPr lang="en-US" sz="24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 flipH="1" flipV="1">
              <a:off x="3505994" y="4799806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276600" y="5105400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Carbon dioxide</a:t>
              </a:r>
              <a:endParaRPr lang="en-US" sz="2400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4801394" y="4952206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495800" y="51816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Water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602</TotalTime>
  <Words>233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Chemical Cycles</vt:lpstr>
      <vt:lpstr>Nitrogen Cycle</vt:lpstr>
      <vt:lpstr>Nitrogen Cycle</vt:lpstr>
      <vt:lpstr>Slide 4</vt:lpstr>
      <vt:lpstr>Carbon Dioxide and Oxygen Cycle</vt:lpstr>
      <vt:lpstr>Carbon Dioxide and Oxygen Cycle</vt:lpstr>
      <vt:lpstr>Slide 7</vt:lpstr>
      <vt:lpstr>Slide 8</vt:lpstr>
    </vt:vector>
  </TitlesOfParts>
  <Company>Howard County Public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Cycles</dc:title>
  <dc:creator>.</dc:creator>
  <cp:lastModifiedBy>.</cp:lastModifiedBy>
  <cp:revision>25</cp:revision>
  <dcterms:created xsi:type="dcterms:W3CDTF">2011-11-10T13:42:40Z</dcterms:created>
  <dcterms:modified xsi:type="dcterms:W3CDTF">2011-12-13T20:00:57Z</dcterms:modified>
</cp:coreProperties>
</file>