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70" r:id="rId2"/>
    <p:sldId id="279" r:id="rId3"/>
    <p:sldId id="256" r:id="rId4"/>
    <p:sldId id="257" r:id="rId5"/>
    <p:sldId id="258" r:id="rId6"/>
    <p:sldId id="271" r:id="rId7"/>
    <p:sldId id="261" r:id="rId8"/>
    <p:sldId id="262" r:id="rId9"/>
    <p:sldId id="263" r:id="rId10"/>
    <p:sldId id="265" r:id="rId11"/>
    <p:sldId id="272" r:id="rId12"/>
    <p:sldId id="264" r:id="rId13"/>
    <p:sldId id="273" r:id="rId14"/>
    <p:sldId id="274" r:id="rId15"/>
    <p:sldId id="278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75F7-82C4-471E-9623-38CDB63E963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9D0C0-A92E-4DD6-AFAD-9B8BD76E9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78D2F4-37A3-432E-A58A-44DA3D85C8E6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0C004CC-C5AD-4FD3-BD52-D625A367A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12/15/11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Recognize that cellular respiration is a series of pathways used to harvest energy from carbohydrates</a:t>
            </a:r>
          </a:p>
          <a:p>
            <a:r>
              <a:rPr lang="en-US" dirty="0" smtClean="0"/>
              <a:t>Warm-Up: How is energy put into an ATP molecule? How is energy released from an ATP molecule?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Glycolysis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ATP produced during </a:t>
            </a:r>
            <a:r>
              <a:rPr lang="en-US" dirty="0" err="1" smtClean="0"/>
              <a:t>glycolysis</a:t>
            </a:r>
            <a:r>
              <a:rPr lang="en-US" dirty="0" smtClean="0"/>
              <a:t> is synthesized through a process called </a:t>
            </a:r>
            <a:r>
              <a:rPr lang="en-US" b="1" dirty="0" smtClean="0"/>
              <a:t>substrate-level </a:t>
            </a:r>
            <a:r>
              <a:rPr lang="en-US" b="1" dirty="0" err="1" smtClean="0"/>
              <a:t>phosphorylation</a:t>
            </a:r>
            <a:endParaRPr lang="en-US" b="1" dirty="0" smtClean="0"/>
          </a:p>
          <a:p>
            <a:r>
              <a:rPr lang="en-US" dirty="0" smtClean="0"/>
              <a:t>This means that a phosphate group is taken off of a substrate and transferred directly to ADP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google.com/url?source=imglanding&amp;ct=img&amp;q=http://bio1903.nicerweb.com/Locked/media/ch09/09_07Phosphorylation_L.jpg&amp;sa=X&amp;ei=runpTuWzHpTlggeBpsX0CA&amp;ved=0CAsQ8wc&amp;usg=AFQjCNHeAUBKwxygAN6XKFxbPjfg0i21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09800"/>
            <a:ext cx="7620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://www.google.com/url?source=imglanding&amp;ct=img&amp;q=http://www.bio.miami.edu/~cmallery/150/makeatp/sf6x4a.jpg&amp;sa=X&amp;ei=7hToTv66OofX0QH7kN2dCg&amp;ved=0CAsQ8wc41gM&amp;usg=AFQjCNGIGsHh1SEEwYW100NYAa9VxkWB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60266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 Krebs Cycle (aka the Citric Acid Cycle)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/>
          <a:lstStyle/>
          <a:p>
            <a:r>
              <a:rPr lang="en-US" dirty="0" smtClean="0"/>
              <a:t>Takes place inside the mitochondria</a:t>
            </a:r>
          </a:p>
          <a:p>
            <a:r>
              <a:rPr lang="en-US" dirty="0" smtClean="0"/>
              <a:t>Starts with </a:t>
            </a:r>
            <a:r>
              <a:rPr lang="en-US" dirty="0" err="1" smtClean="0"/>
              <a:t>pyruvate</a:t>
            </a:r>
            <a:r>
              <a:rPr lang="en-US" dirty="0" smtClean="0"/>
              <a:t> from </a:t>
            </a:r>
            <a:r>
              <a:rPr lang="en-US" dirty="0" err="1" smtClean="0"/>
              <a:t>glycolysis</a:t>
            </a:r>
            <a:endParaRPr lang="en-US" dirty="0" smtClean="0"/>
          </a:p>
          <a:p>
            <a:r>
              <a:rPr lang="en-US" dirty="0" err="1" smtClean="0"/>
              <a:t>Pyruvate</a:t>
            </a:r>
            <a:r>
              <a:rPr lang="en-US" dirty="0" smtClean="0"/>
              <a:t> undergoes a series of chemical transformations</a:t>
            </a:r>
          </a:p>
          <a:p>
            <a:r>
              <a:rPr lang="en-US" dirty="0" smtClean="0"/>
              <a:t>3CO</a:t>
            </a:r>
            <a:r>
              <a:rPr lang="en-US" baseline="-25000" dirty="0" smtClean="0"/>
              <a:t>2</a:t>
            </a:r>
            <a:r>
              <a:rPr lang="en-US" dirty="0" smtClean="0"/>
              <a:t> are produced as a result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Remember that there are two </a:t>
            </a:r>
            <a:r>
              <a:rPr lang="en-US" dirty="0" err="1" smtClean="0">
                <a:solidFill>
                  <a:schemeClr val="tx1"/>
                </a:solidFill>
              </a:rPr>
              <a:t>pyruvates</a:t>
            </a:r>
            <a:r>
              <a:rPr lang="en-US" dirty="0" smtClean="0">
                <a:solidFill>
                  <a:schemeClr val="tx1"/>
                </a:solidFill>
              </a:rPr>
              <a:t> for each glucose, so there are 6CO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for every 1 glucose</a:t>
            </a:r>
          </a:p>
          <a:p>
            <a:r>
              <a:rPr lang="en-US" dirty="0" smtClean="0"/>
              <a:t>Reduced electron carriers: 4NADH, 1 FADH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1 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google.com/url?source=imglanding&amp;ct=img&amp;q=http://files.cellularenergytextbook.webnode.com/200000005-e01d0e116a/pic8.jpg&amp;sa=X&amp;ei=S-vpTsDUDsmJgweK6JngCA&amp;ved=0CAwQ8wc4TA&amp;usg=AFQjCNEEW61BvJhawF1NKZZ-WyyFgL07rA"/>
          <p:cNvPicPr>
            <a:picLocks noChangeAspect="1" noChangeArrowheads="1"/>
          </p:cNvPicPr>
          <p:nvPr/>
        </p:nvPicPr>
        <p:blipFill>
          <a:blip r:embed="rId2">
            <a:grayscl/>
            <a:lum bright="-10000" contrast="20000"/>
          </a:blip>
          <a:srcRect/>
          <a:stretch>
            <a:fillRect/>
          </a:stretch>
        </p:blipFill>
        <p:spPr bwMode="auto">
          <a:xfrm>
            <a:off x="1371600" y="685800"/>
            <a:ext cx="5257800" cy="5995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Transport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Inner membrane of mitochondria</a:t>
            </a:r>
          </a:p>
          <a:p>
            <a:r>
              <a:rPr lang="en-US" dirty="0" smtClean="0"/>
              <a:t>Powered by the hydrogen atoms from FADH</a:t>
            </a:r>
            <a:r>
              <a:rPr lang="en-US" baseline="-25000" dirty="0" smtClean="0"/>
              <a:t>2</a:t>
            </a:r>
            <a:r>
              <a:rPr lang="en-US" dirty="0" smtClean="0"/>
              <a:t> and NADH</a:t>
            </a:r>
          </a:p>
          <a:p>
            <a:r>
              <a:rPr lang="en-US" dirty="0" smtClean="0"/>
              <a:t>This is the only phase of cellular respiration that is truly aerobic</a:t>
            </a:r>
          </a:p>
          <a:p>
            <a:r>
              <a:rPr lang="en-US" dirty="0" smtClean="0"/>
              <a:t>It produces the bulk of the ATP—about 34 molecules of ATP for each molecule of 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dirty="0" smtClean="0"/>
              <a:t>Electron Transport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dirty="0" smtClean="0"/>
              <a:t>Electron transport chain proteins embedded in the mitochondrial membrane oxidize FADH</a:t>
            </a:r>
            <a:r>
              <a:rPr lang="en-US" baseline="-25000" dirty="0" smtClean="0"/>
              <a:t>2</a:t>
            </a:r>
            <a:r>
              <a:rPr lang="en-US" dirty="0" smtClean="0"/>
              <a:t> and NADH</a:t>
            </a:r>
          </a:p>
          <a:p>
            <a:r>
              <a:rPr lang="en-US" dirty="0" smtClean="0"/>
              <a:t>The H atoms are split into electrons and protons</a:t>
            </a:r>
          </a:p>
          <a:p>
            <a:r>
              <a:rPr lang="en-US" dirty="0" smtClean="0"/>
              <a:t>The electrons move through the chain and are eventually transferred to 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The reduction of O</a:t>
            </a:r>
            <a:r>
              <a:rPr lang="en-US" baseline="-25000" dirty="0" smtClean="0"/>
              <a:t>2</a:t>
            </a:r>
            <a:r>
              <a:rPr lang="en-US" dirty="0" smtClean="0"/>
              <a:t> creates H</a:t>
            </a:r>
            <a:r>
              <a:rPr lang="en-US" baseline="-25000" dirty="0" smtClean="0"/>
              <a:t>2</a:t>
            </a:r>
            <a:r>
              <a:rPr lang="en-US" dirty="0" smtClean="0"/>
              <a:t>O as a by-product</a:t>
            </a:r>
          </a:p>
          <a:p>
            <a:r>
              <a:rPr lang="en-US" dirty="0" smtClean="0"/>
              <a:t>The movement of electrons powers proton pumps in the membrane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google.com/url?source=imglanding&amp;ct=img&amp;q=http://www.hyperbaric-oxygen-info.com/image-files/electron-transport-chain-aerobic-cellular-respiration-000.png&amp;sa=X&amp;ei=VvDpToCyO6jj0QGR4aTFCQ&amp;ved=0CAsQ8wc&amp;usg=AFQjCNHibsGXQ_jN-a-nF0c1eBXSdZQN0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195945" y="685800"/>
            <a:ext cx="8490855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Electron Transport Chain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Protons become highly concentrated in the </a:t>
            </a:r>
            <a:r>
              <a:rPr lang="en-US" dirty="0" err="1" smtClean="0">
                <a:solidFill>
                  <a:schemeClr val="tx1"/>
                </a:solidFill>
              </a:rPr>
              <a:t>intermembrane</a:t>
            </a:r>
            <a:r>
              <a:rPr lang="en-US" dirty="0" smtClean="0">
                <a:solidFill>
                  <a:schemeClr val="tx1"/>
                </a:solidFill>
              </a:rPr>
              <a:t> space of the mitochondria</a:t>
            </a:r>
          </a:p>
          <a:p>
            <a:r>
              <a:rPr lang="en-US" dirty="0" smtClean="0"/>
              <a:t>Protons move down their concentration gradient through ATP </a:t>
            </a:r>
            <a:r>
              <a:rPr lang="en-US" dirty="0" err="1" smtClean="0"/>
              <a:t>synthetase</a:t>
            </a:r>
            <a:r>
              <a:rPr lang="en-US" dirty="0" smtClean="0"/>
              <a:t>, powering the </a:t>
            </a:r>
            <a:r>
              <a:rPr lang="en-US" dirty="0" err="1" smtClean="0"/>
              <a:t>phosphorylation</a:t>
            </a:r>
            <a:r>
              <a:rPr lang="en-US" dirty="0" smtClean="0"/>
              <a:t> of ADP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This is called </a:t>
            </a:r>
            <a:r>
              <a:rPr lang="en-US" sz="2800" b="1" dirty="0" smtClean="0">
                <a:solidFill>
                  <a:schemeClr val="tx1"/>
                </a:solidFill>
              </a:rPr>
              <a:t>oxidative </a:t>
            </a:r>
            <a:r>
              <a:rPr lang="en-US" sz="2800" b="1" dirty="0" err="1" smtClean="0">
                <a:solidFill>
                  <a:schemeClr val="tx1"/>
                </a:solidFill>
              </a:rPr>
              <a:t>phosphorylation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Oxidative </a:t>
            </a:r>
            <a:r>
              <a:rPr lang="en-US" dirty="0" err="1" smtClean="0">
                <a:solidFill>
                  <a:schemeClr val="tx1"/>
                </a:solidFill>
              </a:rPr>
              <a:t>phosphorylation</a:t>
            </a:r>
            <a:r>
              <a:rPr lang="en-US" dirty="0" smtClean="0">
                <a:solidFill>
                  <a:schemeClr val="tx1"/>
                </a:solidFill>
              </a:rPr>
              <a:t> is significantly more efficient than substrate-level </a:t>
            </a:r>
            <a:r>
              <a:rPr lang="en-US" dirty="0" err="1" smtClean="0">
                <a:solidFill>
                  <a:schemeClr val="tx1"/>
                </a:solidFill>
              </a:rPr>
              <a:t>phosphorylation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Homework—to be collected on Tuesday, 12/20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graphic organizer to help you keep track of cellular respiration.</a:t>
            </a:r>
          </a:p>
          <a:p>
            <a:r>
              <a:rPr lang="en-US" dirty="0" smtClean="0"/>
              <a:t>It can be a table, a chart, a concept map—whatever works for you.</a:t>
            </a:r>
          </a:p>
          <a:p>
            <a:r>
              <a:rPr lang="en-US" dirty="0" smtClean="0"/>
              <a:t>Needs to cover, at minimum: location, inputs, and outputs for </a:t>
            </a:r>
            <a:r>
              <a:rPr lang="en-US" b="1" dirty="0" err="1" smtClean="0"/>
              <a:t>glycolysis</a:t>
            </a:r>
            <a:r>
              <a:rPr lang="en-US" b="1" dirty="0" smtClean="0"/>
              <a:t>*</a:t>
            </a:r>
            <a:r>
              <a:rPr lang="en-US" dirty="0" smtClean="0"/>
              <a:t>, </a:t>
            </a:r>
            <a:r>
              <a:rPr lang="en-US" b="1" dirty="0" smtClean="0"/>
              <a:t>Krebs cycle*</a:t>
            </a:r>
            <a:r>
              <a:rPr lang="en-US" dirty="0" smtClean="0"/>
              <a:t>, </a:t>
            </a:r>
            <a:r>
              <a:rPr lang="en-US" b="1" dirty="0" smtClean="0"/>
              <a:t>electron transport chain</a:t>
            </a:r>
            <a:r>
              <a:rPr lang="en-US" dirty="0" smtClean="0"/>
              <a:t>, and </a:t>
            </a:r>
            <a:r>
              <a:rPr lang="en-US" b="1" dirty="0" smtClean="0"/>
              <a:t>fermentation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 Overview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514600"/>
            <a:ext cx="8686800" cy="1821597"/>
            <a:chOff x="228600" y="4114800"/>
            <a:chExt cx="8686800" cy="1821597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114800"/>
              <a:ext cx="845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>
                  <a:sym typeface="Wingdings" pitchFamily="2" charset="2"/>
                </a:rPr>
                <a:t>6</a:t>
              </a:r>
              <a:r>
                <a:rPr lang="en-US" sz="3200" dirty="0" smtClean="0">
                  <a:sym typeface="Wingdings" pitchFamily="2" charset="2"/>
                </a:rPr>
                <a:t>H</a:t>
              </a:r>
              <a:r>
                <a:rPr lang="en-US" sz="3200" baseline="-25000" dirty="0" smtClean="0">
                  <a:sym typeface="Wingdings" pitchFamily="2" charset="2"/>
                </a:rPr>
                <a:t>12</a:t>
              </a:r>
              <a:r>
                <a:rPr lang="en-US" sz="3200" dirty="0" smtClean="0">
                  <a:sym typeface="Wingdings" pitchFamily="2" charset="2"/>
                </a:rPr>
                <a:t>O</a:t>
              </a:r>
              <a:r>
                <a:rPr lang="en-US" sz="3200" baseline="-25000" dirty="0" smtClean="0">
                  <a:sym typeface="Wingdings" pitchFamily="2" charset="2"/>
                </a:rPr>
                <a:t>6</a:t>
              </a:r>
              <a:r>
                <a:rPr lang="en-US" sz="3200" dirty="0" smtClean="0">
                  <a:sym typeface="Wingdings" pitchFamily="2" charset="2"/>
                </a:rPr>
                <a:t> + </a:t>
              </a:r>
              <a:r>
                <a:rPr lang="en-US" sz="3200" dirty="0" smtClean="0">
                  <a:sym typeface="Wingdings" pitchFamily="2" charset="2"/>
                </a:rPr>
                <a:t>6</a:t>
              </a:r>
              <a:r>
                <a:rPr lang="en-US" sz="3200" dirty="0" smtClean="0">
                  <a:sym typeface="Wingdings" pitchFamily="2" charset="2"/>
                </a:rPr>
                <a:t>O</a:t>
              </a:r>
              <a:r>
                <a:rPr lang="en-US" sz="3200" baseline="-25000" dirty="0" smtClean="0">
                  <a:sym typeface="Wingdings" pitchFamily="2" charset="2"/>
                </a:rPr>
                <a:t>2 </a:t>
              </a:r>
              <a:r>
                <a:rPr lang="en-US" sz="3200" dirty="0" smtClean="0">
                  <a:sym typeface="Wingdings" pitchFamily="2" charset="2"/>
                </a:rPr>
                <a:t>6</a:t>
              </a:r>
              <a:r>
                <a:rPr lang="en-US" sz="3200" baseline="-25000" dirty="0" smtClean="0">
                  <a:sym typeface="Wingdings" pitchFamily="2" charset="2"/>
                </a:rPr>
                <a:t> </a:t>
              </a:r>
              <a:r>
                <a:rPr lang="en-US" sz="3200" dirty="0" smtClean="0"/>
                <a:t>CO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 + </a:t>
              </a:r>
              <a:r>
                <a:rPr lang="en-US" sz="3200" dirty="0" smtClean="0"/>
                <a:t>6H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O </a:t>
              </a:r>
              <a:r>
                <a:rPr lang="en-US" sz="3200" dirty="0" smtClean="0"/>
                <a:t>+ energy</a:t>
              </a:r>
              <a:endParaRPr lang="en-US" sz="3200" baseline="-250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915194" y="49522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28600" y="52578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Glucose</a:t>
              </a:r>
              <a:endParaRPr lang="en-US" sz="24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515394" y="50284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057400" y="5410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Oxygen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3505994" y="47998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76600" y="5105400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Carbon dioxide</a:t>
              </a:r>
              <a:endParaRPr lang="en-US" sz="2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4801394" y="49522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95800" y="51816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8600" y="52578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*Page 141 in your text has a decent visual summary of the entire process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converting the chemical energy that is stored in glucose into ATP</a:t>
            </a:r>
          </a:p>
          <a:p>
            <a:r>
              <a:rPr lang="en-US" dirty="0" smtClean="0"/>
              <a:t>Respiration has both an aerobic pathway and an anaerobic pathway</a:t>
            </a:r>
          </a:p>
          <a:p>
            <a:r>
              <a:rPr lang="en-US" dirty="0" smtClean="0"/>
              <a:t>In aerobic respiration, oxygen is reduced to form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The anaerobic pathway is called fermentation and is less efficient—produces less ATP—than aerobic respiration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ogle.com/url?source=imglanding&amp;ct=img&amp;q=http://bio-education.weebly.com/uploads/9/4/9/5/949532/3573356.jpg&amp;sa=X&amp;ei=4OjpTsCHPIryggfMq9SJCQ&amp;ved=0CAsQ8wc4jAE&amp;usg=AFQjCNHFwEFkETcjKtYtyqj8Roc-nOWHGQ"/>
          <p:cNvPicPr>
            <a:picLocks noChangeAspect="1" noChangeArrowheads="1"/>
          </p:cNvPicPr>
          <p:nvPr/>
        </p:nvPicPr>
        <p:blipFill>
          <a:blip r:embed="rId2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0" y="1905000"/>
            <a:ext cx="8937553" cy="3381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oogle.com/url?source=imglanding&amp;ct=img&amp;q=http://www.ck12.org/ck12/images?id=310254&amp;sa=X&amp;ei=-AroTrjaPMnq0gHwocmOCg&amp;ved=0CAsQ8wc43AI&amp;usg=AFQjCNFoQliSA9qo6tGRSv2Th2m4f9sNsg"/>
          <p:cNvPicPr>
            <a:picLocks noChangeAspect="1" noChangeArrowheads="1"/>
          </p:cNvPicPr>
          <p:nvPr/>
        </p:nvPicPr>
        <p:blipFill>
          <a:blip r:embed="rId2"/>
          <a:srcRect r="21875"/>
          <a:stretch>
            <a:fillRect/>
          </a:stretch>
        </p:blipFill>
        <p:spPr bwMode="auto">
          <a:xfrm>
            <a:off x="1295400" y="381000"/>
            <a:ext cx="6172200" cy="60076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0" y="5486400"/>
            <a:ext cx="2057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Electron Transport Chain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91000"/>
            <a:ext cx="114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 NADH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oogle.com/url?source=imglanding&amp;ct=img&amp;q=http://www.ck12.org/ck12/images?id=310254&amp;sa=X&amp;ei=-AroTrjaPMnq0gHwocmOCg&amp;ved=0CAsQ8wc43AI&amp;usg=AFQjCNFoQliSA9qo6tGRSv2Th2m4f9sNsg"/>
          <p:cNvPicPr>
            <a:picLocks noChangeAspect="1" noChangeArrowheads="1"/>
          </p:cNvPicPr>
          <p:nvPr/>
        </p:nvPicPr>
        <p:blipFill>
          <a:blip r:embed="rId2"/>
          <a:srcRect r="21875"/>
          <a:stretch>
            <a:fillRect/>
          </a:stretch>
        </p:blipFill>
        <p:spPr bwMode="auto">
          <a:xfrm>
            <a:off x="1295400" y="381000"/>
            <a:ext cx="6172200" cy="600760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95600" y="609600"/>
            <a:ext cx="2362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600" y="1676400"/>
            <a:ext cx="2362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895600"/>
            <a:ext cx="1600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2819400"/>
            <a:ext cx="1600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5562600"/>
            <a:ext cx="2362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6800" y="1524000"/>
            <a:ext cx="1143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1676400"/>
            <a:ext cx="1143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90600" y="2209800"/>
            <a:ext cx="12954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0600" y="3581400"/>
            <a:ext cx="12954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90600" y="4114800"/>
            <a:ext cx="12954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90600" y="4572000"/>
            <a:ext cx="12954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62600" y="4495800"/>
            <a:ext cx="1143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96000" y="5410200"/>
            <a:ext cx="1143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4038600"/>
            <a:ext cx="1066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358140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15000" y="411480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r>
              <a:rPr lang="en-US" dirty="0" smtClean="0"/>
              <a:t>Takes place in the cytoplasm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Gly</a:t>
            </a:r>
            <a:r>
              <a:rPr lang="en-US" dirty="0" smtClean="0"/>
              <a:t>—” means sugar, “</a:t>
            </a:r>
            <a:r>
              <a:rPr lang="en-US" dirty="0" err="1" smtClean="0"/>
              <a:t>lysis</a:t>
            </a:r>
            <a:r>
              <a:rPr lang="en-US" dirty="0" smtClean="0"/>
              <a:t>” means to break apart</a:t>
            </a:r>
          </a:p>
          <a:p>
            <a:r>
              <a:rPr lang="en-US" dirty="0" err="1" smtClean="0"/>
              <a:t>Glycolysis</a:t>
            </a:r>
            <a:r>
              <a:rPr lang="en-US" dirty="0" smtClean="0"/>
              <a:t> is the splitting of glucose into 2 three-carbon molecules called </a:t>
            </a:r>
            <a:r>
              <a:rPr lang="en-US" b="1" dirty="0" err="1" smtClean="0"/>
              <a:t>pyruvate</a:t>
            </a:r>
            <a:endParaRPr lang="en-US" dirty="0" smtClean="0"/>
          </a:p>
          <a:p>
            <a:r>
              <a:rPr lang="en-US" dirty="0" smtClean="0"/>
              <a:t>It requires an investment of 2 ATP</a:t>
            </a:r>
          </a:p>
          <a:p>
            <a:r>
              <a:rPr lang="en-US" dirty="0" smtClean="0"/>
              <a:t>Produces 4 ATP (for a net gain of +2 ATP!) and 2NADH (reduced electron carriers)</a:t>
            </a:r>
          </a:p>
          <a:p>
            <a:r>
              <a:rPr lang="en-US" dirty="0" smtClean="0"/>
              <a:t>Anaerobic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480</TotalTime>
  <Words>489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12/15/11</vt:lpstr>
      <vt:lpstr>Homework—to be collected on Tuesday, 12/20</vt:lpstr>
      <vt:lpstr>Cellular Respiration</vt:lpstr>
      <vt:lpstr>Cellular Respiration Overview</vt:lpstr>
      <vt:lpstr>Cellular Respiration Overview</vt:lpstr>
      <vt:lpstr>Slide 6</vt:lpstr>
      <vt:lpstr>Slide 7</vt:lpstr>
      <vt:lpstr>Slide 8</vt:lpstr>
      <vt:lpstr>Glycolysis</vt:lpstr>
      <vt:lpstr>Glycolysis (cont.)</vt:lpstr>
      <vt:lpstr>Slide 11</vt:lpstr>
      <vt:lpstr>Slide 12</vt:lpstr>
      <vt:lpstr>The Krebs Cycle (aka the Citric Acid Cycle)</vt:lpstr>
      <vt:lpstr>Slide 14</vt:lpstr>
      <vt:lpstr>Electron Transport Chain</vt:lpstr>
      <vt:lpstr>Electron Transport Chain</vt:lpstr>
      <vt:lpstr>Slide 17</vt:lpstr>
      <vt:lpstr>Electron Transport Chain (cont.)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.</dc:creator>
  <cp:lastModifiedBy>.</cp:lastModifiedBy>
  <cp:revision>46</cp:revision>
  <dcterms:created xsi:type="dcterms:W3CDTF">2011-12-13T19:32:12Z</dcterms:created>
  <dcterms:modified xsi:type="dcterms:W3CDTF">2011-12-15T15:34:32Z</dcterms:modified>
</cp:coreProperties>
</file>