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256" r:id="rId4"/>
    <p:sldId id="257" r:id="rId5"/>
    <p:sldId id="259" r:id="rId6"/>
    <p:sldId id="260" r:id="rId7"/>
    <p:sldId id="261" r:id="rId8"/>
    <p:sldId id="265" r:id="rId9"/>
    <p:sldId id="266" r:id="rId10"/>
    <p:sldId id="262" r:id="rId11"/>
    <p:sldId id="263" r:id="rId12"/>
    <p:sldId id="267" r:id="rId13"/>
    <p:sldId id="270" r:id="rId14"/>
    <p:sldId id="264" r:id="rId15"/>
    <p:sldId id="268" r:id="rId16"/>
    <p:sldId id="271" r:id="rId17"/>
    <p:sldId id="278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54201-D178-4C49-8474-3223839FE88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2CFDE-208B-4E3E-92BE-4B2E39187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F879D-02D6-4B36-9BB9-21E4AF69244D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B09B8-10E8-4AD5-83C6-D5064E811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02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905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305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61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98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B09B8-10E8-4AD5-83C6-D5064E811D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0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25815E-E26D-43FC-BBF4-7BAD2132E3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D33DD9-960F-4480-89EE-2BB7C6C30AE0}" type="datetimeFigureOut">
              <a:rPr lang="en-US" smtClean="0"/>
              <a:pPr/>
              <a:t>12/1/2011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11/29/11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Objective: Understand the significance of homeostasis and describe mechanisms of homeostasis</a:t>
            </a:r>
          </a:p>
          <a:p>
            <a:r>
              <a:rPr lang="en-US" sz="3200" dirty="0" smtClean="0"/>
              <a:t>Warm-Up: Is your heart rate always constant? Explain.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8998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gle.com/url?source=imglanding&amp;ct=img&amp;q=http://terra.dadeschools.net/Books/Biology/BiologyExploringLife04/0-13-115075-8/text/chapter32/32images/32-16.gif&amp;sa=X&amp;ei=1dTUTszcHqji0QGUiJjyAQ&amp;ved=0CAwQ8wc&amp;usg=AFQjCNH_QzLayy_BGt4vxuh3sTjRVnEg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4876800" cy="5879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Feedback Example: Insulin, Glucagon, and Blood Glucose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Your body regulates your blood glucose level</a:t>
            </a:r>
          </a:p>
          <a:p>
            <a:r>
              <a:rPr lang="en-US" sz="2400" dirty="0" smtClean="0"/>
              <a:t>After you eat a meal, your blood glucose level increases</a:t>
            </a:r>
          </a:p>
          <a:p>
            <a:r>
              <a:rPr lang="en-US" sz="2400" dirty="0" smtClean="0"/>
              <a:t>The increase in glucose stimulates the pancreas to release insulin</a:t>
            </a:r>
          </a:p>
          <a:p>
            <a:r>
              <a:rPr lang="en-US" sz="2400" dirty="0" smtClean="0"/>
              <a:t>Increase in insulin leads to an increase in the amount of glucose cells take in from the bloodstream</a:t>
            </a:r>
          </a:p>
          <a:p>
            <a:r>
              <a:rPr lang="en-US" sz="2400" dirty="0" smtClean="0"/>
              <a:t>During this time, the liver is taking in glucose and converting it to glycogen for storage</a:t>
            </a:r>
          </a:p>
          <a:p>
            <a:r>
              <a:rPr lang="en-US" sz="2400" dirty="0" smtClean="0"/>
              <a:t>Blood glucose level drops</a:t>
            </a:r>
          </a:p>
          <a:p>
            <a:r>
              <a:rPr lang="en-US" sz="2400" dirty="0" smtClean="0"/>
              <a:t>The decrease in glucose causes the pancreas to secrete glucagon</a:t>
            </a:r>
          </a:p>
          <a:p>
            <a:r>
              <a:rPr lang="en-US" sz="2400" dirty="0" smtClean="0"/>
              <a:t>Glucagon causes the liver to break down glycogen and release glucose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 for Calcium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happens if levels of the hormone </a:t>
            </a:r>
            <a:r>
              <a:rPr lang="en-US" sz="2600" dirty="0" err="1" smtClean="0"/>
              <a:t>calcitonin</a:t>
            </a:r>
            <a:r>
              <a:rPr lang="en-US" sz="2600" dirty="0" smtClean="0"/>
              <a:t> increase?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How does the hormone PTH help the body adjust to low levels of blood calcium?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stimulates the release of </a:t>
            </a:r>
            <a:r>
              <a:rPr lang="en-US" sz="2600" dirty="0" err="1" smtClean="0"/>
              <a:t>calcitonin</a:t>
            </a:r>
            <a:r>
              <a:rPr lang="en-US" sz="2600" dirty="0" smtClean="0"/>
              <a:t>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stimulates the release of PTH?</a:t>
            </a: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Objective: Understand the main function of the human body systems</a:t>
            </a:r>
          </a:p>
          <a:p>
            <a:r>
              <a:rPr lang="en-US" sz="2800" dirty="0" smtClean="0"/>
              <a:t>Warm-Up: Test practice!</a:t>
            </a:r>
          </a:p>
          <a:p>
            <a:pPr lvl="1"/>
            <a:r>
              <a:rPr lang="en-US" sz="2600" dirty="0" smtClean="0"/>
              <a:t>The phrase “water follows solutes” can be used to describe the movement of water during osmosis. Explain why.</a:t>
            </a:r>
          </a:p>
          <a:p>
            <a:pPr lvl="1"/>
            <a:r>
              <a:rPr lang="en-US" sz="2600" dirty="0" smtClean="0"/>
              <a:t>Why do all living cells need </a:t>
            </a:r>
            <a:r>
              <a:rPr lang="en-US" sz="2600" dirty="0" err="1" smtClean="0"/>
              <a:t>ribosomes</a:t>
            </a:r>
            <a:r>
              <a:rPr lang="en-US" sz="2600" dirty="0" smtClean="0"/>
              <a:t>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The glucose and calcium examples are </a:t>
            </a:r>
            <a:r>
              <a:rPr lang="en-US" sz="2600" b="1" dirty="0" smtClean="0"/>
              <a:t>negative feedback</a:t>
            </a:r>
            <a:r>
              <a:rPr lang="en-US" sz="2600" dirty="0" smtClean="0"/>
              <a:t>—the response to the stimulus </a:t>
            </a:r>
            <a:r>
              <a:rPr lang="en-US" sz="2600" b="1" dirty="0" smtClean="0"/>
              <a:t>decreases</a:t>
            </a:r>
            <a:r>
              <a:rPr lang="en-US" sz="2600" dirty="0" smtClean="0"/>
              <a:t> the original stimulus</a:t>
            </a:r>
          </a:p>
          <a:p>
            <a:pPr lvl="1"/>
            <a:r>
              <a:rPr lang="en-US" sz="2400" dirty="0" smtClean="0"/>
              <a:t>Ex: increased blood glucose </a:t>
            </a:r>
            <a:r>
              <a:rPr lang="en-US" sz="2400" dirty="0" smtClean="0">
                <a:sym typeface="Wingdings" pitchFamily="2" charset="2"/>
              </a:rPr>
              <a:t> increased insulin  decreased blood glucose</a:t>
            </a:r>
          </a:p>
          <a:p>
            <a:r>
              <a:rPr lang="en-US" sz="2600" dirty="0" smtClean="0">
                <a:sym typeface="Wingdings" pitchFamily="2" charset="2"/>
              </a:rPr>
              <a:t>Positive feedback also exists, but it is much less common</a:t>
            </a:r>
          </a:p>
          <a:p>
            <a:r>
              <a:rPr lang="en-US" sz="2600" dirty="0" smtClean="0">
                <a:sym typeface="Wingdings" pitchFamily="2" charset="2"/>
              </a:rPr>
              <a:t>In positive feedback, the response to the stimulus </a:t>
            </a:r>
            <a:r>
              <a:rPr lang="en-US" sz="2600" b="1" dirty="0" smtClean="0">
                <a:sym typeface="Wingdings" pitchFamily="2" charset="2"/>
              </a:rPr>
              <a:t>increases</a:t>
            </a:r>
            <a:r>
              <a:rPr lang="en-US" sz="2600" dirty="0" smtClean="0">
                <a:sym typeface="Wingdings" pitchFamily="2" charset="2"/>
              </a:rPr>
              <a:t> the original stimulus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Positive Feedback Example:</a:t>
            </a:r>
            <a:br>
              <a:rPr lang="en-US" sz="3600" dirty="0" smtClean="0"/>
            </a:br>
            <a:r>
              <a:rPr lang="en-US" sz="3600" dirty="0" smtClean="0"/>
              <a:t>Childbirth</a:t>
            </a:r>
            <a:endParaRPr lang="en-US" sz="3600" dirty="0"/>
          </a:p>
        </p:txBody>
      </p:sp>
      <p:pic>
        <p:nvPicPr>
          <p:cNvPr id="30722" name="Picture 2" descr="http://www.google.com/url?source=imglanding&amp;ct=img&amp;q=http://www.mattk.com/images_mk/homeostasis-pregnancy-positive-feedback.jpg&amp;sa=X&amp;ei=K-HUTv22FYLa0QGThvGIAg&amp;ved=0CAsQ8wc&amp;usg=AFQjCNGtJHnHy8rtxUGqdW7x0Ds0eTCNDA"/>
          <p:cNvPicPr>
            <a:picLocks noChangeAspect="1" noChangeArrowheads="1"/>
          </p:cNvPicPr>
          <p:nvPr/>
        </p:nvPicPr>
        <p:blipFill>
          <a:blip r:embed="rId2"/>
          <a:srcRect t="3980"/>
          <a:stretch>
            <a:fillRect/>
          </a:stretch>
        </p:blipFill>
        <p:spPr bwMode="auto">
          <a:xfrm>
            <a:off x="304800" y="1371600"/>
            <a:ext cx="7620000" cy="36766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105400"/>
            <a:ext cx="762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Pressure on the cervix stimulates the release of the hormone </a:t>
            </a:r>
            <a:r>
              <a:rPr lang="en-US" sz="2200" dirty="0" err="1" smtClean="0"/>
              <a:t>oxytocin</a:t>
            </a:r>
            <a:endParaRPr lang="en-US" sz="2200" dirty="0" smtClean="0"/>
          </a:p>
          <a:p>
            <a:r>
              <a:rPr lang="en-US" sz="2200" dirty="0" err="1" smtClean="0"/>
              <a:t>Oxytocin</a:t>
            </a:r>
            <a:r>
              <a:rPr lang="en-US" sz="2200" dirty="0" smtClean="0"/>
              <a:t> stimulates contractions, resulting in more pressure on the cervix</a:t>
            </a:r>
          </a:p>
          <a:p>
            <a:r>
              <a:rPr lang="en-US" sz="2200" dirty="0" smtClean="0"/>
              <a:t>Pressure on the cervix stimulates the release of more </a:t>
            </a:r>
            <a:r>
              <a:rPr lang="en-US" sz="2200" dirty="0" err="1" smtClean="0"/>
              <a:t>oxytocin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advantage of being </a:t>
            </a:r>
            <a:r>
              <a:rPr lang="en-US" sz="2800" dirty="0" err="1" smtClean="0"/>
              <a:t>multicellular</a:t>
            </a:r>
            <a:r>
              <a:rPr lang="en-US" sz="2800" dirty="0" smtClean="0"/>
              <a:t> is division of labor</a:t>
            </a:r>
          </a:p>
          <a:p>
            <a:pPr lvl="1"/>
            <a:r>
              <a:rPr lang="en-US" sz="2600" dirty="0" smtClean="0"/>
              <a:t>Different cells can specialize for different functions</a:t>
            </a:r>
          </a:p>
          <a:p>
            <a:r>
              <a:rPr lang="en-US" sz="2800" dirty="0" smtClean="0"/>
              <a:t>Cells similar in structure and function form tissues; tissues form organs; organs work together in systems</a:t>
            </a:r>
          </a:p>
          <a:p>
            <a:r>
              <a:rPr lang="en-US" sz="2800" dirty="0" smtClean="0"/>
              <a:t>The organ systems work together to maintain homeostasis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gle.com/url?source=imglanding&amp;ct=img&amp;q=http://webspace.ship.edu/cgboer/spinalcordneuron.jpg&amp;sa=X&amp;ei=voLXTsiKIaLc0QGCt4TNDQ&amp;ved=0CAwQ8wc&amp;usg=AFQjCNG0NQ8IoQufe68QGA54-xp6pcVH3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4129548" cy="2667000"/>
          </a:xfrm>
          <a:prstGeom prst="rect">
            <a:avLst/>
          </a:prstGeom>
          <a:noFill/>
        </p:spPr>
      </p:pic>
      <p:pic>
        <p:nvPicPr>
          <p:cNvPr id="1028" name="Picture 4" descr="http://www.google.com/url?source=imglanding&amp;ct=img&amp;q=http://saypeople.com/wp-content/uploads/2011/06/Red-blood-cells.jpg&amp;sa=X&amp;ei=74LXTuOFDIT00gHApPmSDg&amp;ved=0CAsQ8wc4SA&amp;usg=AFQjCNEUJRV0jUKPKTnfjsE3GUPrhT05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3000"/>
            <a:ext cx="3657600" cy="3657600"/>
          </a:xfrm>
          <a:prstGeom prst="rect">
            <a:avLst/>
          </a:prstGeom>
          <a:noFill/>
        </p:spPr>
      </p:pic>
      <p:pic>
        <p:nvPicPr>
          <p:cNvPr id="1032" name="Picture 8" descr="http://www.google.com/url?source=imglanding&amp;ct=img&amp;q=http://wyss.harvard.edu/fileasset/WI-jobPostings.jpg&amp;sa=X&amp;ei=mIPXTozUDYXq0gHt4o3-DQ&amp;ved=0CAsQ8wc4XA&amp;usg=AFQjCNHh318u7kPj33U4R_ceu4cF4cwtj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657600"/>
            <a:ext cx="283845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System of glands and hormones</a:t>
            </a:r>
          </a:p>
          <a:p>
            <a:r>
              <a:rPr lang="en-US" sz="2800" dirty="0" smtClean="0"/>
              <a:t>Hormone: a chemical signal produced by a cell or gland in one area of the body that affects cells or organs in a different part of the body</a:t>
            </a:r>
          </a:p>
          <a:p>
            <a:pPr lvl="1"/>
            <a:r>
              <a:rPr lang="en-US" sz="2600" dirty="0" smtClean="0"/>
              <a:t>Some hormones are protein and others are lipids</a:t>
            </a:r>
          </a:p>
          <a:p>
            <a:r>
              <a:rPr lang="en-US" sz="2800" dirty="0" smtClean="0"/>
              <a:t>Gland: an organ that produces hormones and secretes them into the bloodstream</a:t>
            </a:r>
          </a:p>
          <a:p>
            <a:r>
              <a:rPr lang="en-US" sz="2800" dirty="0" smtClean="0"/>
              <a:t>Primary function: produce hormones that affect other parts of the body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System of spinal cord, brain, and neurons</a:t>
            </a:r>
          </a:p>
          <a:p>
            <a:r>
              <a:rPr lang="en-US" sz="2800" dirty="0" smtClean="0"/>
              <a:t>Coordinates actions through the transmission of signals</a:t>
            </a:r>
          </a:p>
          <a:p>
            <a:r>
              <a:rPr lang="en-US" sz="2800" dirty="0" smtClean="0"/>
              <a:t>Receives information from the environment</a:t>
            </a:r>
          </a:p>
          <a:p>
            <a:r>
              <a:rPr lang="en-US" sz="2800" dirty="0" smtClean="0"/>
              <a:t>Transmits information from the environment to different parts of the body</a:t>
            </a:r>
          </a:p>
          <a:p>
            <a:r>
              <a:rPr lang="en-US" sz="2800" dirty="0" smtClean="0"/>
              <a:t>Role in homeostasis: regulates heart rate, breathing rate, signals hunger/thirst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11/30/2011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1534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Objective: Interpret diagrams of feedback mechanisms and explain how feedback is essential for homeostasis</a:t>
            </a:r>
          </a:p>
          <a:p>
            <a:r>
              <a:rPr lang="en-US" sz="2800" dirty="0" smtClean="0"/>
              <a:t>Warm-Up: Test practice!</a:t>
            </a:r>
          </a:p>
          <a:p>
            <a:pPr lvl="1"/>
            <a:r>
              <a:rPr lang="en-US" sz="2700" dirty="0" smtClean="0"/>
              <a:t>Using the concept of diffusion, explain what happens when you add a few drops of food coloring to a beaker of water.</a:t>
            </a:r>
          </a:p>
          <a:p>
            <a:pPr lvl="1"/>
            <a:r>
              <a:rPr lang="en-US" sz="2700" dirty="0" smtClean="0"/>
              <a:t>If a substance is being transported against its concentration gradient, then the transport is:</a:t>
            </a:r>
          </a:p>
          <a:p>
            <a:pPr lvl="2"/>
            <a:r>
              <a:rPr lang="en-US" sz="2800" dirty="0" smtClean="0"/>
              <a:t>A) Passive</a:t>
            </a:r>
            <a:br>
              <a:rPr lang="en-US" sz="2800" dirty="0" smtClean="0"/>
            </a:br>
            <a:r>
              <a:rPr lang="en-US" sz="2800" dirty="0" smtClean="0"/>
              <a:t>B) Active</a:t>
            </a:r>
            <a:br>
              <a:rPr lang="en-US" sz="2800" dirty="0" smtClean="0"/>
            </a:br>
            <a:r>
              <a:rPr lang="en-US" sz="2800" dirty="0" smtClean="0"/>
              <a:t>C) Not enough info to determine 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Organisms need to transport materials to, from, and through cells</a:t>
            </a:r>
          </a:p>
          <a:p>
            <a:r>
              <a:rPr lang="en-US" sz="2800" dirty="0" smtClean="0"/>
              <a:t>This system of blood vessels and the heart transports materials around the body</a:t>
            </a:r>
          </a:p>
          <a:p>
            <a:pPr lvl="1"/>
            <a:r>
              <a:rPr lang="en-US" sz="2600" dirty="0" smtClean="0"/>
              <a:t>Oxygen, carbon dioxide, glucose, hormones, waste, etc.</a:t>
            </a:r>
          </a:p>
          <a:p>
            <a:r>
              <a:rPr lang="en-US" sz="2800" dirty="0" smtClean="0"/>
              <a:t>Role in homeostasis: heart rate,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concentrations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System of mouth, esophagus, stomach, intestine, and related glands</a:t>
            </a:r>
          </a:p>
          <a:p>
            <a:r>
              <a:rPr lang="en-US" sz="2800" dirty="0" smtClean="0"/>
              <a:t>Allows for the absorption of nutrients and water from food into the bloodstream</a:t>
            </a:r>
          </a:p>
          <a:p>
            <a:r>
              <a:rPr lang="en-US" sz="2800" dirty="0" smtClean="0"/>
              <a:t>Role in homeostasis: supplies the energy and nutrients the body needs to keep functioning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System of lungs, trachea, mouth, and nose</a:t>
            </a:r>
          </a:p>
          <a:p>
            <a:r>
              <a:rPr lang="en-US" sz="2800" dirty="0" smtClean="0"/>
              <a:t>Responsible for gas exchange: bringing in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removing CO</a:t>
            </a:r>
            <a:r>
              <a:rPr lang="en-US" sz="2800" baseline="-25000" dirty="0" smtClean="0"/>
              <a:t>2</a:t>
            </a:r>
          </a:p>
          <a:p>
            <a:r>
              <a:rPr lang="en-US" sz="2800" dirty="0" smtClean="0"/>
              <a:t>Role in homeostasis: Maintaining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concentrations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Organisms need to be able to remove waste</a:t>
            </a:r>
          </a:p>
          <a:p>
            <a:r>
              <a:rPr lang="en-US" sz="2800" dirty="0" smtClean="0"/>
              <a:t>System of the kidneys, bladder, and urinary tract</a:t>
            </a:r>
          </a:p>
          <a:p>
            <a:r>
              <a:rPr lang="en-US" sz="2800" dirty="0" smtClean="0"/>
              <a:t>Role in homeostasis: removing waste materials, maintaining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concentration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Systems and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284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Organisms need to maintain stable internal conditions within a controlled range</a:t>
            </a:r>
          </a:p>
          <a:p>
            <a:pPr lvl="1"/>
            <a:r>
              <a:rPr lang="en-US" sz="2600" dirty="0" smtClean="0"/>
              <a:t>Why?</a:t>
            </a:r>
          </a:p>
          <a:p>
            <a:r>
              <a:rPr lang="en-US" sz="2800" dirty="0" smtClean="0"/>
              <a:t>Homeostasis is really a state of dynamic equilibrium</a:t>
            </a:r>
          </a:p>
          <a:p>
            <a:r>
              <a:rPr lang="en-US" sz="2800" dirty="0" smtClean="0"/>
              <a:t>The internal environment is always in flux</a:t>
            </a:r>
          </a:p>
          <a:p>
            <a:r>
              <a:rPr lang="en-US" sz="2800" dirty="0" smtClean="0"/>
              <a:t>Cells and organisms are constantly responding to changes in their environments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6534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Suppose you have a resting heart rate of 60 beats per minute (</a:t>
            </a:r>
            <a:r>
              <a:rPr lang="en-US" sz="3200" dirty="0" err="1" smtClean="0"/>
              <a:t>bpm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As you’re sitting in class your heart might be going 63 </a:t>
            </a:r>
            <a:r>
              <a:rPr lang="en-US" sz="3200" dirty="0" err="1" smtClean="0"/>
              <a:t>bpm</a:t>
            </a:r>
            <a:endParaRPr lang="en-US" sz="3200" dirty="0" smtClean="0"/>
          </a:p>
          <a:p>
            <a:r>
              <a:rPr lang="en-US" sz="3200" dirty="0" smtClean="0"/>
              <a:t>During basketball practice, your heart could get up to 100 </a:t>
            </a:r>
            <a:r>
              <a:rPr lang="en-US" sz="3200" dirty="0" err="1" smtClean="0"/>
              <a:t>bpm</a:t>
            </a:r>
            <a:endParaRPr lang="en-US" sz="3200" dirty="0" smtClean="0"/>
          </a:p>
          <a:p>
            <a:r>
              <a:rPr lang="en-US" sz="3200" dirty="0" smtClean="0"/>
              <a:t>While you sleep, your heart could slow to 55 </a:t>
            </a:r>
            <a:r>
              <a:rPr lang="en-US" sz="3200" dirty="0" err="1" smtClean="0"/>
              <a:t>bpm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6655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Although the heart rate is not constant, it is regulated</a:t>
            </a:r>
          </a:p>
          <a:p>
            <a:r>
              <a:rPr lang="en-US" sz="2800" dirty="0" smtClean="0"/>
              <a:t>When you finish exercising, your heart rate doesn’t stay elevated—your body will slow it back down to your resting rate</a:t>
            </a:r>
          </a:p>
          <a:p>
            <a:r>
              <a:rPr lang="en-US" sz="2800" dirty="0" smtClean="0"/>
              <a:t>When you wake up, your heart rate doesn’t stay low—your body will increase it in response to an increased demand for energy and oxygen</a:t>
            </a:r>
          </a:p>
          <a:p>
            <a:r>
              <a:rPr lang="en-US" sz="2800" dirty="0" smtClean="0"/>
              <a:t>This is homeostasis! An elevated heart rate over a long period of time is dangerous—and so is a depressed heart rate over a prolonged period</a:t>
            </a:r>
          </a:p>
        </p:txBody>
      </p:sp>
    </p:spTree>
    <p:extLst>
      <p:ext uri="{BB962C8B-B14F-4D97-AF65-F5344CB8AC3E}">
        <p14:creationId xmlns="" xmlns:p14="http://schemas.microsoft.com/office/powerpoint/2010/main" val="30740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Homeostasis is maintained through complex systems of feedback regulation</a:t>
            </a:r>
          </a:p>
          <a:p>
            <a:r>
              <a:rPr lang="en-US" sz="2800" b="1" dirty="0" smtClean="0"/>
              <a:t>Feedback regulation</a:t>
            </a:r>
            <a:r>
              <a:rPr lang="en-US" sz="2800" dirty="0" smtClean="0"/>
              <a:t>: occurs when the presence of one substance influences the level of another substance</a:t>
            </a:r>
          </a:p>
          <a:p>
            <a:r>
              <a:rPr lang="en-US" sz="2800" dirty="0" smtClean="0"/>
              <a:t>Feedback allows cells and organisms to adjust their internal conditions based on information they receive from the surrounding environment</a:t>
            </a:r>
          </a:p>
        </p:txBody>
      </p:sp>
    </p:spTree>
    <p:extLst>
      <p:ext uri="{BB962C8B-B14F-4D97-AF65-F5344CB8AC3E}">
        <p14:creationId xmlns="" xmlns:p14="http://schemas.microsoft.com/office/powerpoint/2010/main" val="405875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google.com/url?source=imglanding&amp;ct=img&amp;q=http://www.214bio.com/BOOK/BIG_IDEAS/images/feedbackloop.gif&amp;sa=X&amp;ei=x9nUTpXQOcn10gH8p-n0AQ&amp;ved=0CAsQ8wc4Dw&amp;usg=AFQjCNFcKfaNyXhfOPyCQmrxP5yccDAk-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00051"/>
            <a:ext cx="7010400" cy="479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is the effect of the </a:t>
            </a:r>
            <a:r>
              <a:rPr lang="en-US" sz="2600" dirty="0" err="1" smtClean="0"/>
              <a:t>hormome</a:t>
            </a:r>
            <a:r>
              <a:rPr lang="en-US" sz="2600" dirty="0" smtClean="0"/>
              <a:t> </a:t>
            </a:r>
            <a:r>
              <a:rPr lang="en-US" sz="2600" b="1" dirty="0" smtClean="0"/>
              <a:t>insulin?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is the effect of the hormone </a:t>
            </a:r>
            <a:r>
              <a:rPr lang="en-US" sz="2600" b="1" dirty="0" smtClean="0"/>
              <a:t>glucagon?</a:t>
            </a:r>
            <a:endParaRPr lang="en-US" sz="26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is the </a:t>
            </a:r>
            <a:r>
              <a:rPr lang="en-US" sz="2600" b="1" dirty="0" smtClean="0"/>
              <a:t>immediate effect </a:t>
            </a:r>
            <a:r>
              <a:rPr lang="en-US" sz="2600" dirty="0" smtClean="0"/>
              <a:t> of increasing blood glucose? How does this effect help maintain homeostasis?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dirty="0" smtClean="0"/>
              <a:t>What is the </a:t>
            </a:r>
            <a:r>
              <a:rPr lang="en-US" sz="2600" b="1" dirty="0" smtClean="0"/>
              <a:t>immediate effect</a:t>
            </a:r>
            <a:r>
              <a:rPr lang="en-US" sz="2600" dirty="0" smtClean="0"/>
              <a:t> of decreasing blood glucose? How does this help maintain homeostasis?</a:t>
            </a:r>
            <a:endParaRPr lang="en-U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258</TotalTime>
  <Words>977</Words>
  <Application>Microsoft Office PowerPoint</Application>
  <PresentationFormat>On-screen Show (4:3)</PresentationFormat>
  <Paragraphs>103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11/29/11</vt:lpstr>
      <vt:lpstr>11/30/2011</vt:lpstr>
      <vt:lpstr>Body Systems and Homeostasis</vt:lpstr>
      <vt:lpstr>Homeostasis</vt:lpstr>
      <vt:lpstr>Example: Heart Rate</vt:lpstr>
      <vt:lpstr>Example: Heart Rate</vt:lpstr>
      <vt:lpstr>Feedback</vt:lpstr>
      <vt:lpstr>Slide 8</vt:lpstr>
      <vt:lpstr>Questions to Answer</vt:lpstr>
      <vt:lpstr>Slide 10</vt:lpstr>
      <vt:lpstr>Feedback Example: Insulin, Glucagon, and Blood Glucose</vt:lpstr>
      <vt:lpstr>Questions to Answer for Calcium Example</vt:lpstr>
      <vt:lpstr>12/1/11</vt:lpstr>
      <vt:lpstr>Types of Feedback</vt:lpstr>
      <vt:lpstr>Positive Feedback Example: Childbirth</vt:lpstr>
      <vt:lpstr>Body Systems</vt:lpstr>
      <vt:lpstr>Slide 17</vt:lpstr>
      <vt:lpstr>Endocrine System</vt:lpstr>
      <vt:lpstr>Nervous System</vt:lpstr>
      <vt:lpstr>Circulatory System</vt:lpstr>
      <vt:lpstr>Digestive System</vt:lpstr>
      <vt:lpstr>Respiratory System</vt:lpstr>
      <vt:lpstr>Excretory System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Systems and Homeostasis</dc:title>
  <dc:creator>Brittany</dc:creator>
  <cp:lastModifiedBy>.</cp:lastModifiedBy>
  <cp:revision>48</cp:revision>
  <dcterms:created xsi:type="dcterms:W3CDTF">2011-11-29T03:30:30Z</dcterms:created>
  <dcterms:modified xsi:type="dcterms:W3CDTF">2011-12-01T15:16:29Z</dcterms:modified>
</cp:coreProperties>
</file>